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88950"/>
  <p:notesSz cx="6858000" cy="9144000"/>
  <p:embeddedFontLst>
    <p:embeddedFont>
      <p:font typeface="Work Sans Medium"/>
      <p:regular r:id="rId10"/>
      <p:bold r:id="rId11"/>
      <p:italic r:id="rId12"/>
      <p:boldItalic r:id="rId13"/>
    </p:embeddedFont>
    <p:embeddedFont>
      <p:font typeface="Work Sans SemiBold"/>
      <p:regular r:id="rId14"/>
      <p:bold r:id="rId15"/>
      <p:italic r:id="rId16"/>
      <p:boldItalic r:id="rId17"/>
    </p:embeddedFont>
    <p:embeddedFont>
      <p:font typeface="Work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3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italic.fntdata"/><Relationship Id="rId11" Type="http://schemas.openxmlformats.org/officeDocument/2006/relationships/font" Target="fonts/WorkSansMedium-bold.fntdata"/><Relationship Id="rId10" Type="http://schemas.openxmlformats.org/officeDocument/2006/relationships/font" Target="fonts/WorkSansMedium-regular.fntdata"/><Relationship Id="rId21" Type="http://schemas.openxmlformats.org/officeDocument/2006/relationships/font" Target="fonts/WorkSans-boldItalic.fntdata"/><Relationship Id="rId13" Type="http://schemas.openxmlformats.org/officeDocument/2006/relationships/font" Target="fonts/WorkSansMedium-boldItalic.fntdata"/><Relationship Id="rId12" Type="http://schemas.openxmlformats.org/officeDocument/2006/relationships/font" Target="fonts/WorkSans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WorkSansSemiBold-bold.fntdata"/><Relationship Id="rId14" Type="http://schemas.openxmlformats.org/officeDocument/2006/relationships/font" Target="fonts/WorkSansSemiBold-regular.fntdata"/><Relationship Id="rId17" Type="http://schemas.openxmlformats.org/officeDocument/2006/relationships/font" Target="fonts/WorkSansSemiBold-boldItalic.fntdata"/><Relationship Id="rId16" Type="http://schemas.openxmlformats.org/officeDocument/2006/relationships/font" Target="fonts/WorkSans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WorkSans-bold.fntdata"/><Relationship Id="rId6" Type="http://schemas.openxmlformats.org/officeDocument/2006/relationships/slide" Target="slides/slide1.xml"/><Relationship Id="rId18" Type="http://schemas.openxmlformats.org/officeDocument/2006/relationships/font" Target="fonts/Work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d13442098_0_38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d1344209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d13442098_0_117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d1344209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d13442098_0_141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ed1344209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745ba5808_0_0:notes"/>
          <p:cNvSpPr/>
          <p:nvPr>
            <p:ph idx="2" type="sldImg"/>
          </p:nvPr>
        </p:nvSpPr>
        <p:spPr>
          <a:xfrm>
            <a:off x="3820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745ba58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507" y="992767"/>
            <a:ext cx="11358000" cy="27369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1pPr>
            <a:lvl2pPr lvl="1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2pPr>
            <a:lvl3pPr lvl="2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3pPr>
            <a:lvl4pPr lvl="3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4pPr>
            <a:lvl5pPr lvl="4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5pPr>
            <a:lvl6pPr lvl="5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6pPr>
            <a:lvl7pPr lvl="6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7pPr>
            <a:lvl8pPr lvl="7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8pPr>
            <a:lvl9pPr lvl="8" algn="ctr">
              <a:spcBef>
                <a:spcPts val="0"/>
              </a:spcBef>
              <a:spcAft>
                <a:spcPts val="0"/>
              </a:spcAft>
              <a:buSzPts val="6932"/>
              <a:buNone/>
              <a:defRPr sz="6932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496" y="3778833"/>
            <a:ext cx="113580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496" y="1474833"/>
            <a:ext cx="11358000" cy="26181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1pPr>
            <a:lvl2pPr lvl="1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2pPr>
            <a:lvl3pPr lvl="2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3pPr>
            <a:lvl4pPr lvl="3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4pPr>
            <a:lvl5pPr lvl="4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5pPr>
            <a:lvl6pPr lvl="5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6pPr>
            <a:lvl7pPr lvl="6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7pPr>
            <a:lvl8pPr lvl="7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8pPr>
            <a:lvl9pPr lvl="8" algn="ctr">
              <a:spcBef>
                <a:spcPts val="0"/>
              </a:spcBef>
              <a:spcAft>
                <a:spcPts val="0"/>
              </a:spcAft>
              <a:buSzPts val="15997"/>
              <a:buNone/>
              <a:defRPr sz="15997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496" y="4202967"/>
            <a:ext cx="11358000" cy="17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0975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7114" lvl="1" marL="914400" algn="ctr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2pPr>
            <a:lvl3pPr indent="-347114" lvl="2" marL="1371600" algn="ctr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3pPr>
            <a:lvl4pPr indent="-347114" lvl="3" marL="1828800" algn="ctr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4pPr>
            <a:lvl5pPr indent="-347114" lvl="4" marL="2286000" algn="ctr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5pPr>
            <a:lvl6pPr indent="-347114" lvl="5" marL="2743200" algn="ctr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6pPr>
            <a:lvl7pPr indent="-347114" lvl="6" marL="3200400" algn="ctr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7pPr>
            <a:lvl8pPr indent="-347114" lvl="7" marL="3657600" algn="ctr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8pPr>
            <a:lvl9pPr indent="-347114" lvl="8" marL="4114800" algn="ctr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496" y="2867800"/>
            <a:ext cx="11358000" cy="1122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1pPr>
            <a:lvl2pPr lvl="1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2pPr>
            <a:lvl3pPr lvl="2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3pPr>
            <a:lvl4pPr lvl="3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4pPr>
            <a:lvl5pPr lvl="4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5pPr>
            <a:lvl6pPr lvl="5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6pPr>
            <a:lvl7pPr lvl="6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7pPr>
            <a:lvl8pPr lvl="7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8pPr>
            <a:lvl9pPr lvl="8" algn="ctr">
              <a:spcBef>
                <a:spcPts val="0"/>
              </a:spcBef>
              <a:spcAft>
                <a:spcPts val="0"/>
              </a:spcAft>
              <a:buSzPts val="4799"/>
              <a:buNone/>
              <a:defRPr sz="4799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0975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7114" lvl="1" marL="9144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2pPr>
            <a:lvl3pPr indent="-347114" lvl="2" marL="13716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3pPr>
            <a:lvl4pPr indent="-347114" lvl="3" marL="18288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4pPr>
            <a:lvl5pPr indent="-347114" lvl="4" marL="22860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5pPr>
            <a:lvl6pPr indent="-347114" lvl="5" marL="27432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6pPr>
            <a:lvl7pPr indent="-347114" lvl="6" marL="32004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7pPr>
            <a:lvl8pPr indent="-347114" lvl="7" marL="36576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8pPr>
            <a:lvl9pPr indent="-347114" lvl="8" marL="41148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496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7114" lvl="0" marL="4572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1pPr>
            <a:lvl2pPr indent="-330183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183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183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183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183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183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183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183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1588" y="1536633"/>
            <a:ext cx="5331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7114" lvl="0" marL="4572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1pPr>
            <a:lvl2pPr indent="-330183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183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183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183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183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183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183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183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2pPr>
            <a:lvl3pPr lvl="2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3pPr>
            <a:lvl4pPr lvl="3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4pPr>
            <a:lvl5pPr lvl="4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5pPr>
            <a:lvl6pPr lvl="5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6pPr>
            <a:lvl7pPr lvl="6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7pPr>
            <a:lvl8pPr lvl="7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8pPr>
            <a:lvl9pPr lvl="8">
              <a:spcBef>
                <a:spcPts val="0"/>
              </a:spcBef>
              <a:spcAft>
                <a:spcPts val="0"/>
              </a:spcAft>
              <a:buSzPts val="3733"/>
              <a:buNone/>
              <a:defRPr sz="3733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496" y="740800"/>
            <a:ext cx="3743100" cy="10077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2pPr>
            <a:lvl3pPr lvl="2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3pPr>
            <a:lvl4pPr lvl="3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4pPr>
            <a:lvl5pPr lvl="4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5pPr>
            <a:lvl6pPr lvl="5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6pPr>
            <a:lvl7pPr lvl="6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7pPr>
            <a:lvl8pPr lvl="7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8pPr>
            <a:lvl9pPr lvl="8">
              <a:spcBef>
                <a:spcPts val="0"/>
              </a:spcBef>
              <a:spcAft>
                <a:spcPts val="0"/>
              </a:spcAft>
              <a:buSzPts val="3199"/>
              <a:buNone/>
              <a:defRPr sz="3199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496" y="1852800"/>
            <a:ext cx="3743100" cy="4239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30183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183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183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183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183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183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183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183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183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503" y="600200"/>
            <a:ext cx="8488200" cy="5454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1pPr>
            <a:lvl2pPr lvl="1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2pPr>
            <a:lvl3pPr lvl="2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3pPr>
            <a:lvl4pPr lvl="3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4pPr>
            <a:lvl5pPr lvl="4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5pPr>
            <a:lvl6pPr lvl="5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6pPr>
            <a:lvl7pPr lvl="6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7pPr>
            <a:lvl8pPr lvl="7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8pPr>
            <a:lvl9pPr lvl="8">
              <a:spcBef>
                <a:spcPts val="0"/>
              </a:spcBef>
              <a:spcAft>
                <a:spcPts val="0"/>
              </a:spcAft>
              <a:buSzPts val="6399"/>
              <a:buNone/>
              <a:defRPr sz="6399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75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3911" y="1644233"/>
            <a:ext cx="5392200" cy="19764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2pPr>
            <a:lvl3pPr lvl="2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3pPr>
            <a:lvl4pPr lvl="3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4pPr>
            <a:lvl5pPr lvl="4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5pPr>
            <a:lvl6pPr lvl="5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6pPr>
            <a:lvl7pPr lvl="6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7pPr>
            <a:lvl8pPr lvl="7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8pPr>
            <a:lvl9pPr lvl="8" algn="ctr">
              <a:spcBef>
                <a:spcPts val="0"/>
              </a:spcBef>
              <a:spcAft>
                <a:spcPts val="0"/>
              </a:spcAft>
              <a:buSzPts val="5599"/>
              <a:buNone/>
              <a:defRPr sz="5599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3911" y="3737433"/>
            <a:ext cx="5392200" cy="1646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4352" y="965433"/>
            <a:ext cx="5114700" cy="49269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380975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7114" lvl="1" marL="9144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2pPr>
            <a:lvl3pPr indent="-347114" lvl="2" marL="13716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3pPr>
            <a:lvl4pPr indent="-347114" lvl="3" marL="18288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4pPr>
            <a:lvl5pPr indent="-347114" lvl="4" marL="22860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5pPr>
            <a:lvl6pPr indent="-347114" lvl="5" marL="27432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6pPr>
            <a:lvl7pPr indent="-347114" lvl="6" marL="3200400">
              <a:spcBef>
                <a:spcPts val="0"/>
              </a:spcBef>
              <a:spcAft>
                <a:spcPts val="0"/>
              </a:spcAft>
              <a:buSzPts val="1866"/>
              <a:buChar char="●"/>
              <a:defRPr sz="1866"/>
            </a:lvl7pPr>
            <a:lvl8pPr indent="-347114" lvl="7" marL="3657600">
              <a:spcBef>
                <a:spcPts val="0"/>
              </a:spcBef>
              <a:spcAft>
                <a:spcPts val="0"/>
              </a:spcAft>
              <a:buSzPts val="1866"/>
              <a:buChar char="○"/>
              <a:defRPr sz="1866"/>
            </a:lvl8pPr>
            <a:lvl9pPr indent="-347114" lvl="8" marL="4114800">
              <a:spcBef>
                <a:spcPts val="0"/>
              </a:spcBef>
              <a:spcAft>
                <a:spcPts val="0"/>
              </a:spcAft>
              <a:buSzPts val="1866"/>
              <a:buChar char="■"/>
              <a:defRPr sz="1866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496" y="5640767"/>
            <a:ext cx="7996500" cy="806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>
              <a:buNone/>
              <a:defRPr sz="1333"/>
            </a:lvl1pPr>
            <a:lvl2pPr lvl="1">
              <a:buNone/>
              <a:defRPr sz="1333"/>
            </a:lvl2pPr>
            <a:lvl3pPr lvl="2">
              <a:buNone/>
              <a:defRPr sz="1333"/>
            </a:lvl3pPr>
            <a:lvl4pPr lvl="3">
              <a:buNone/>
              <a:defRPr sz="1333"/>
            </a:lvl4pPr>
            <a:lvl5pPr lvl="4">
              <a:buNone/>
              <a:defRPr sz="1333"/>
            </a:lvl5pPr>
            <a:lvl6pPr lvl="5">
              <a:buNone/>
              <a:defRPr sz="1333"/>
            </a:lvl6pPr>
            <a:lvl7pPr lvl="6">
              <a:buNone/>
              <a:defRPr sz="1333"/>
            </a:lvl7pPr>
            <a:lvl8pPr lvl="7">
              <a:buNone/>
              <a:defRPr sz="1333"/>
            </a:lvl8pPr>
            <a:lvl9pPr lvl="8">
              <a:buNone/>
              <a:defRPr sz="1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809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7114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○"/>
              <a:defRPr sz="1866">
                <a:solidFill>
                  <a:schemeClr val="dk2"/>
                </a:solidFill>
              </a:defRPr>
            </a:lvl2pPr>
            <a:lvl3pPr indent="-347114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■"/>
              <a:defRPr sz="1866">
                <a:solidFill>
                  <a:schemeClr val="dk2"/>
                </a:solidFill>
              </a:defRPr>
            </a:lvl3pPr>
            <a:lvl4pPr indent="-347114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●"/>
              <a:defRPr sz="1866">
                <a:solidFill>
                  <a:schemeClr val="dk2"/>
                </a:solidFill>
              </a:defRPr>
            </a:lvl4pPr>
            <a:lvl5pPr indent="-347114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○"/>
              <a:defRPr sz="1866">
                <a:solidFill>
                  <a:schemeClr val="dk2"/>
                </a:solidFill>
              </a:defRPr>
            </a:lvl5pPr>
            <a:lvl6pPr indent="-347114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■"/>
              <a:defRPr sz="1866">
                <a:solidFill>
                  <a:schemeClr val="dk2"/>
                </a:solidFill>
              </a:defRPr>
            </a:lvl6pPr>
            <a:lvl7pPr indent="-347114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●"/>
              <a:defRPr sz="1866">
                <a:solidFill>
                  <a:schemeClr val="dk2"/>
                </a:solidFill>
              </a:defRPr>
            </a:lvl7pPr>
            <a:lvl8pPr indent="-347114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○"/>
              <a:defRPr sz="1866">
                <a:solidFill>
                  <a:schemeClr val="dk2"/>
                </a:solidFill>
              </a:defRPr>
            </a:lvl8pPr>
            <a:lvl9pPr indent="-347114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66"/>
              <a:buChar char="■"/>
              <a:defRPr sz="1866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3784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hyperlink" Target="http://readinguniverse.org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hyperlink" Target="http://readinguniverse.org" TargetMode="External"/><Relationship Id="rId11" Type="http://schemas.openxmlformats.org/officeDocument/2006/relationships/image" Target="../media/image2.png"/><Relationship Id="rId10" Type="http://schemas.openxmlformats.org/officeDocument/2006/relationships/image" Target="../media/image14.png"/><Relationship Id="rId12" Type="http://schemas.openxmlformats.org/officeDocument/2006/relationships/image" Target="../media/image8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hyperlink" Target="http://readinguniverse.org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png"/><Relationship Id="rId13" Type="http://schemas.openxmlformats.org/officeDocument/2006/relationships/image" Target="../media/image8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hyperlink" Target="http://readinguniverse.org" TargetMode="External"/><Relationship Id="rId9" Type="http://schemas.openxmlformats.org/officeDocument/2006/relationships/image" Target="../media/image12.png"/><Relationship Id="rId15" Type="http://schemas.openxmlformats.org/officeDocument/2006/relationships/image" Target="../media/image4.png"/><Relationship Id="rId14" Type="http://schemas.openxmlformats.org/officeDocument/2006/relationships/image" Target="../media/image13.png"/><Relationship Id="rId16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F6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4425" y="-3051148"/>
            <a:ext cx="6592575" cy="65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090925" y="1142137"/>
            <a:ext cx="10007100" cy="4487400"/>
          </a:xfrm>
          <a:prstGeom prst="roundRect">
            <a:avLst>
              <a:gd fmla="val 4880" name="adj"/>
            </a:avLst>
          </a:prstGeom>
          <a:solidFill>
            <a:srgbClr val="FFFFFF"/>
          </a:solidFill>
          <a:ln>
            <a:noFill/>
          </a:ln>
          <a:effectLst>
            <a:outerShdw blurRad="162557" rotWithShape="0" algn="bl" dir="5400000" dist="60206">
              <a:srgbClr val="000000">
                <a:alpha val="15690"/>
              </a:srgbClr>
            </a:outerShdw>
          </a:effectLst>
        </p:spPr>
        <p:txBody>
          <a:bodyPr anchorCtr="0" anchor="ctr" bIns="346750" lIns="346750" spcFirstLastPara="1" rIns="346750" wrap="square" tIns="346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3793"/>
              </a:spcAft>
              <a:buClr>
                <a:srgbClr val="000000"/>
              </a:buClr>
              <a:buSzPts val="1391"/>
              <a:buFont typeface="Arial"/>
              <a:buNone/>
            </a:pPr>
            <a:r>
              <a:t/>
            </a:r>
            <a:endParaRPr sz="3793">
              <a:solidFill>
                <a:srgbClr val="163C94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1104">
            <a:off x="-901310" y="1805477"/>
            <a:ext cx="1649962" cy="12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55976" y="355766"/>
            <a:ext cx="8889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15"/>
              <a:buFont typeface="Arial"/>
              <a:buNone/>
            </a:pPr>
            <a:r>
              <a:rPr lang="en" sz="31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Scooping for Meaning Slide Deck</a:t>
            </a:r>
            <a:endParaRPr sz="31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768036">
            <a:off x="11716785" y="4332983"/>
            <a:ext cx="900121" cy="90021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484225" y="1416337"/>
            <a:ext cx="9220500" cy="39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deck is for teachers to use with the Reading Universe </a:t>
            </a: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Scooping for Meaning in the </a:t>
            </a:r>
            <a:r>
              <a:rPr b="1"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Teaching Strategies for Grammar</a:t>
            </a: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This deck is for teachers to use when delivering direct and explicit instruction on the eight grammatical building blocks by projecting sentences on the whiteboard.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6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Here’s how to use the slides in the lesson. Feel free to modify the content if you need to!  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269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0"/>
              <a:buFont typeface="Work Sans"/>
              <a:buChar char="●"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 #2 is an example Scooping for Meaning.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269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0"/>
              <a:buFont typeface="Work Sans"/>
              <a:buChar char="●"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On Slide #3, you will add your own sentence(s).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269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0"/>
              <a:buFont typeface="Work Sans"/>
              <a:buChar char="●"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will need to edit slide #3 to create your own sentence(s).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269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0"/>
              <a:buFont typeface="Work Sans"/>
              <a:buChar char="●"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can use the question cards in slide #4 to illustrate your sentence.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269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0"/>
              <a:buFont typeface="Work Sans"/>
              <a:buChar char="●"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can make copies of slide #3 to have more than one example.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412699" lvl="0" marL="609498" rtl="0" algn="l">
              <a:spcBef>
                <a:spcPts val="0"/>
              </a:spcBef>
              <a:spcAft>
                <a:spcPts val="0"/>
              </a:spcAft>
              <a:buClr>
                <a:srgbClr val="01A0FF"/>
              </a:buClr>
              <a:buSzPts val="1700"/>
              <a:buFont typeface="Work Sans"/>
              <a:buChar char="●"/>
            </a:pPr>
            <a:r>
              <a:rPr lang="en" sz="1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will need to delete slides #1, 2, and 4 before projecting this lesson for your students.</a:t>
            </a:r>
            <a:endParaRPr sz="17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0192650" y="100667"/>
            <a:ext cx="1580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66">
                <a:solidFill>
                  <a:srgbClr val="163C94"/>
                </a:solidFill>
                <a:latin typeface="Work Sans"/>
                <a:ea typeface="Work Sans"/>
                <a:cs typeface="Work Sans"/>
                <a:sym typeface="Work Sans"/>
              </a:rPr>
              <a:t>Teacher Strategy</a:t>
            </a:r>
            <a:endParaRPr b="1" sz="1066">
              <a:solidFill>
                <a:srgbClr val="163C9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500771" y="6243626"/>
            <a:ext cx="11272829" cy="538500"/>
            <a:chOff x="500771" y="6350552"/>
            <a:chExt cx="11272829" cy="53850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7986400" y="6350552"/>
              <a:ext cx="3787200" cy="5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  <a:t>Language Comprehension | Sentences</a:t>
              </a:r>
              <a:br>
                <a:rPr b="1" lang="en" sz="1466">
                  <a:solidFill>
                    <a:srgbClr val="163C94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1000">
                  <a:solidFill>
                    <a:schemeClr val="dk1"/>
                  </a:solidFill>
                  <a:uFill>
                    <a:noFill/>
                  </a:uFill>
                  <a:latin typeface="Work Sans Medium"/>
                  <a:ea typeface="Work Sans Medium"/>
                  <a:cs typeface="Work Sans Medium"/>
                  <a:sym typeface="Work Sans Medium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ReadingUniverse.org</a:t>
              </a:r>
              <a:r>
                <a:rPr lang="en" sz="1000">
                  <a:solidFill>
                    <a:schemeClr val="dk1"/>
                  </a:solidFill>
                  <a:latin typeface="Work Sans Medium"/>
                  <a:ea typeface="Work Sans Medium"/>
                  <a:cs typeface="Work Sans Medium"/>
                  <a:sym typeface="Work Sans Medium"/>
                </a:rPr>
                <a:t>  </a:t>
              </a:r>
              <a:r>
                <a:rPr lang="en" sz="1000">
                  <a:solidFill>
                    <a:schemeClr val="dk1"/>
                  </a:solidFill>
                  <a:latin typeface="Work Sans Medium"/>
                  <a:ea typeface="Work Sans Medium"/>
                  <a:cs typeface="Work Sans Medium"/>
                  <a:sym typeface="Work Sans Medium"/>
                </a:rPr>
                <a:t>|</a:t>
              </a:r>
              <a:r>
                <a:rPr lang="en" sz="10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  </a:t>
              </a:r>
              <a:r>
                <a:rPr lang="en" sz="10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© </a:t>
              </a:r>
              <a:r>
                <a:rPr b="1" lang="en" sz="10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WETA</a:t>
              </a:r>
              <a:r>
                <a:rPr lang="en" sz="1466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 </a:t>
              </a:r>
              <a:endParaRPr sz="1466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63" name="Google Shape;63;p13" title="SingleLineLogoAndAFT.png"/>
            <p:cNvPicPr preferRelativeResize="0"/>
            <p:nvPr/>
          </p:nvPicPr>
          <p:blipFill rotWithShape="1">
            <a:blip r:embed="rId7">
              <a:alphaModFix/>
            </a:blip>
            <a:srcRect b="38900" l="7506" r="29994" t="28094"/>
            <a:stretch/>
          </p:blipFill>
          <p:spPr>
            <a:xfrm>
              <a:off x="500771" y="6381288"/>
              <a:ext cx="2500403" cy="3585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-61450" y="858"/>
            <a:ext cx="12331200" cy="6864817"/>
            <a:chOff x="-61450" y="858"/>
            <a:chExt cx="12331200" cy="6864817"/>
          </a:xfrm>
        </p:grpSpPr>
        <p:pic>
          <p:nvPicPr>
            <p:cNvPr id="69" name="Google Shape;69;p14" title="RU_YouTubeThumbnails_Batch03_r2v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0" y="858"/>
              <a:ext cx="12188948" cy="685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/>
            <p:nvPr/>
          </p:nvSpPr>
          <p:spPr>
            <a:xfrm>
              <a:off x="-61450" y="6152575"/>
              <a:ext cx="12331200" cy="71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71" name="Google Shape;71;p14"/>
            <p:cNvSpPr txBox="1"/>
            <p:nvPr/>
          </p:nvSpPr>
          <p:spPr>
            <a:xfrm>
              <a:off x="10192650" y="80183"/>
              <a:ext cx="15807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Teacher Strategy</a:t>
              </a:r>
              <a:endParaRPr b="1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grpSp>
          <p:nvGrpSpPr>
            <p:cNvPr id="72" name="Google Shape;72;p14"/>
            <p:cNvGrpSpPr/>
            <p:nvPr/>
          </p:nvGrpSpPr>
          <p:grpSpPr>
            <a:xfrm>
              <a:off x="500771" y="6243626"/>
              <a:ext cx="11272829" cy="538500"/>
              <a:chOff x="500771" y="6350552"/>
              <a:chExt cx="11272829" cy="538500"/>
            </a:xfrm>
          </p:grpSpPr>
          <p:sp>
            <p:nvSpPr>
              <p:cNvPr id="73" name="Google Shape;73;p14"/>
              <p:cNvSpPr txBox="1"/>
              <p:nvPr/>
            </p:nvSpPr>
            <p:spPr>
              <a:xfrm>
                <a:off x="7986400" y="6350552"/>
                <a:ext cx="3787200" cy="5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875" lIns="121875" spcFirstLastPara="1" rIns="121875" wrap="square" tIns="121875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Language Comprehension | Sentences</a:t>
                </a:r>
                <a:br>
                  <a:rPr b="1" lang="en" sz="14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</a:br>
                <a:r>
                  <a:rPr lang="en" sz="1000">
                    <a:solidFill>
                      <a:schemeClr val="dk1"/>
                    </a:solidFill>
                    <a:uFill>
                      <a:noFill/>
                    </a:uFill>
                    <a:latin typeface="Work Sans Medium"/>
                    <a:ea typeface="Work Sans Medium"/>
                    <a:cs typeface="Work Sans Medium"/>
                    <a:sym typeface="Work Sans Medium"/>
                    <a:hlinkClick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ReadingUniverse.org</a:t>
                </a:r>
                <a:r>
                  <a:rPr lang="en" sz="1000">
                    <a:solidFill>
                      <a:schemeClr val="dk1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  |</a:t>
                </a:r>
                <a:r>
                  <a:rPr lang="en" sz="10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 © </a:t>
                </a:r>
                <a:r>
                  <a:rPr b="1" lang="en" sz="10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WETA</a:t>
                </a:r>
                <a:r>
                  <a:rPr lang="en" sz="1466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</a:t>
                </a:r>
                <a:endParaRPr sz="1466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pic>
            <p:nvPicPr>
              <p:cNvPr id="74" name="Google Shape;74;p14" title="SingleLineLogoAndAFT.png"/>
              <p:cNvPicPr preferRelativeResize="0"/>
              <p:nvPr/>
            </p:nvPicPr>
            <p:blipFill rotWithShape="1">
              <a:blip r:embed="rId5">
                <a:alphaModFix/>
              </a:blip>
              <a:srcRect b="38900" l="7506" r="29994" t="28094"/>
              <a:stretch/>
            </p:blipFill>
            <p:spPr>
              <a:xfrm>
                <a:off x="500771" y="6381288"/>
                <a:ext cx="2500403" cy="35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5" name="Google Shape;75;p14"/>
          <p:cNvSpPr/>
          <p:nvPr/>
        </p:nvSpPr>
        <p:spPr>
          <a:xfrm>
            <a:off x="582125" y="1178050"/>
            <a:ext cx="11024700" cy="4412100"/>
          </a:xfrm>
          <a:prstGeom prst="roundRect">
            <a:avLst>
              <a:gd fmla="val 4869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745550" y="3203675"/>
            <a:ext cx="10717200" cy="22329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t/>
            </a:r>
            <a:endParaRPr sz="28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366809" y="0"/>
            <a:ext cx="8147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>
              <a:solidFill>
                <a:srgbClr val="002F98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885774" y="4711768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bug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7220815" y="4711768"/>
            <a:ext cx="1825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hid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9322896" y="4711775"/>
            <a:ext cx="18744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under the table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993400" y="4711768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little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103447" y="4711768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that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35875" y="1304826"/>
            <a:ext cx="10717200" cy="17286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rPr lang="en" sz="3333">
                <a:solidFill>
                  <a:srgbClr val="002F98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Sentence: </a:t>
            </a:r>
            <a:r>
              <a:rPr lang="en" sz="3333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That little bug hid under the table.</a:t>
            </a:r>
            <a:endParaRPr sz="2800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84" name="Google Shape;84;p14" title="Scoop-wide.png"/>
          <p:cNvPicPr preferRelativeResize="0"/>
          <p:nvPr/>
        </p:nvPicPr>
        <p:blipFill rotWithShape="1">
          <a:blip r:embed="rId6">
            <a:alphaModFix/>
          </a:blip>
          <a:srcRect b="2309" l="0" r="0" t="2299"/>
          <a:stretch/>
        </p:blipFill>
        <p:spPr>
          <a:xfrm>
            <a:off x="3289292" y="2121974"/>
            <a:ext cx="4132724" cy="5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 title="Scoop-small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5052" y="1945956"/>
            <a:ext cx="1001375" cy="73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 title="Scoop-wide.png"/>
          <p:cNvPicPr preferRelativeResize="0"/>
          <p:nvPr/>
        </p:nvPicPr>
        <p:blipFill rotWithShape="1">
          <a:blip r:embed="rId6">
            <a:alphaModFix/>
          </a:blip>
          <a:srcRect b="2309" l="0" r="0" t="2299"/>
          <a:stretch/>
        </p:blipFill>
        <p:spPr>
          <a:xfrm>
            <a:off x="6976892" y="2083149"/>
            <a:ext cx="4860802" cy="6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title="DidWhat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2275" y="3360622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 title="WhatKin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4613" y="3360622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title="Wher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21100" y="3360622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title="WhichOn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03450" y="3360622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title="WhoWhat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85800" y="3360622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092050" y="302100"/>
            <a:ext cx="10024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Example Slide for Scooping for Meaning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5"/>
          <p:cNvGrpSpPr/>
          <p:nvPr/>
        </p:nvGrpSpPr>
        <p:grpSpPr>
          <a:xfrm>
            <a:off x="-61450" y="858"/>
            <a:ext cx="12331200" cy="6864817"/>
            <a:chOff x="-61450" y="858"/>
            <a:chExt cx="12331200" cy="6864817"/>
          </a:xfrm>
        </p:grpSpPr>
        <p:pic>
          <p:nvPicPr>
            <p:cNvPr id="98" name="Google Shape;98;p15" title="RU_YouTubeThumbnails_Batch03_r2v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0" y="858"/>
              <a:ext cx="12188948" cy="685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5"/>
            <p:cNvSpPr/>
            <p:nvPr/>
          </p:nvSpPr>
          <p:spPr>
            <a:xfrm>
              <a:off x="-61450" y="6152575"/>
              <a:ext cx="12331200" cy="71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lt1"/>
                </a:highlight>
              </a:endParaRPr>
            </a:p>
          </p:txBody>
        </p:sp>
        <p:grpSp>
          <p:nvGrpSpPr>
            <p:cNvPr id="100" name="Google Shape;100;p15"/>
            <p:cNvGrpSpPr/>
            <p:nvPr/>
          </p:nvGrpSpPr>
          <p:grpSpPr>
            <a:xfrm>
              <a:off x="500771" y="6243626"/>
              <a:ext cx="11272829" cy="538500"/>
              <a:chOff x="500771" y="6350552"/>
              <a:chExt cx="11272829" cy="538500"/>
            </a:xfrm>
          </p:grpSpPr>
          <p:sp>
            <p:nvSpPr>
              <p:cNvPr id="101" name="Google Shape;101;p15"/>
              <p:cNvSpPr txBox="1"/>
              <p:nvPr/>
            </p:nvSpPr>
            <p:spPr>
              <a:xfrm>
                <a:off x="7986400" y="6350552"/>
                <a:ext cx="3787200" cy="5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875" lIns="121875" spcFirstLastPara="1" rIns="121875" wrap="square" tIns="121875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Language Comprehension | Sentences</a:t>
                </a:r>
                <a:br>
                  <a:rPr b="1" lang="en" sz="14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</a:br>
                <a:r>
                  <a:rPr lang="en" sz="1000">
                    <a:solidFill>
                      <a:schemeClr val="dk1"/>
                    </a:solidFill>
                    <a:uFill>
                      <a:noFill/>
                    </a:uFill>
                    <a:latin typeface="Work Sans Medium"/>
                    <a:ea typeface="Work Sans Medium"/>
                    <a:cs typeface="Work Sans Medium"/>
                    <a:sym typeface="Work Sans Medium"/>
                    <a:hlinkClick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ReadingUniverse.org</a:t>
                </a:r>
                <a:r>
                  <a:rPr lang="en" sz="1000">
                    <a:solidFill>
                      <a:schemeClr val="dk1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  |</a:t>
                </a:r>
                <a:r>
                  <a:rPr lang="en" sz="10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 © </a:t>
                </a:r>
                <a:r>
                  <a:rPr b="1" lang="en" sz="10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WETA</a:t>
                </a:r>
                <a:r>
                  <a:rPr lang="en" sz="1466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</a:t>
                </a:r>
                <a:endParaRPr sz="1466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pic>
            <p:nvPicPr>
              <p:cNvPr id="102" name="Google Shape;102;p15" title="SingleLineLogoAndAFT.png"/>
              <p:cNvPicPr preferRelativeResize="0"/>
              <p:nvPr/>
            </p:nvPicPr>
            <p:blipFill rotWithShape="1">
              <a:blip r:embed="rId5">
                <a:alphaModFix/>
              </a:blip>
              <a:srcRect b="38900" l="7506" r="29994" t="28094"/>
              <a:stretch/>
            </p:blipFill>
            <p:spPr>
              <a:xfrm>
                <a:off x="500771" y="6381288"/>
                <a:ext cx="2500403" cy="35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3" name="Google Shape;103;p15"/>
          <p:cNvSpPr/>
          <p:nvPr/>
        </p:nvSpPr>
        <p:spPr>
          <a:xfrm>
            <a:off x="582125" y="755850"/>
            <a:ext cx="11024700" cy="4834200"/>
          </a:xfrm>
          <a:prstGeom prst="roundRect">
            <a:avLst>
              <a:gd fmla="val 4869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45550" y="3203675"/>
            <a:ext cx="10717200" cy="22329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t/>
            </a:r>
            <a:endParaRPr sz="2800">
              <a:solidFill>
                <a:srgbClr val="002F98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366809" y="0"/>
            <a:ext cx="8147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>
              <a:solidFill>
                <a:srgbClr val="002F98"/>
              </a:solidFill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735875" y="902975"/>
            <a:ext cx="10717200" cy="2196600"/>
          </a:xfrm>
          <a:prstGeom prst="roundRect">
            <a:avLst>
              <a:gd fmla="val 6279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rPr lang="en" sz="3333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[Write your sentence here.]</a:t>
            </a:r>
            <a:endParaRPr sz="3333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t/>
            </a:r>
            <a:endParaRPr sz="3333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rPr lang="en" sz="22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[Insert scoops]</a:t>
            </a:r>
            <a:endParaRPr sz="22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940374" y="4698518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940374" y="3374433"/>
            <a:ext cx="1828800" cy="1219200"/>
          </a:xfrm>
          <a:prstGeom prst="roundRect">
            <a:avLst>
              <a:gd fmla="val 6174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3048827" y="4698518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048827" y="3374433"/>
            <a:ext cx="1828800" cy="1219200"/>
          </a:xfrm>
          <a:prstGeom prst="roundRect">
            <a:avLst>
              <a:gd fmla="val 6533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5157280" y="4698518"/>
            <a:ext cx="1828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5157280" y="3374433"/>
            <a:ext cx="1828800" cy="1219200"/>
          </a:xfrm>
          <a:prstGeom prst="roundRect">
            <a:avLst>
              <a:gd fmla="val 6898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7267233" y="4698518"/>
            <a:ext cx="18258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7265733" y="3374433"/>
            <a:ext cx="1828800" cy="1219200"/>
          </a:xfrm>
          <a:prstGeom prst="roundRect">
            <a:avLst>
              <a:gd fmla="val 7045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9374185" y="4698525"/>
            <a:ext cx="1874400" cy="567300"/>
          </a:xfrm>
          <a:prstGeom prst="roundRect">
            <a:avLst>
              <a:gd fmla="val 16667" name="adj"/>
            </a:avLst>
          </a:prstGeom>
          <a:solidFill>
            <a:srgbClr val="B1D449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[answer]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9396985" y="3374433"/>
            <a:ext cx="1828800" cy="1219200"/>
          </a:xfrm>
          <a:prstGeom prst="roundRect">
            <a:avLst>
              <a:gd fmla="val 489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130300" lIns="130300" spcFirstLastPara="1" rIns="130300" wrap="square" tIns="1303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2F98"/>
                </a:solidFill>
                <a:latin typeface="Work Sans"/>
                <a:ea typeface="Work Sans"/>
                <a:cs typeface="Work Sans"/>
                <a:sym typeface="Work Sans"/>
              </a:rPr>
              <a:t>Copy and paste question card</a:t>
            </a:r>
            <a:endParaRPr b="1" sz="1600">
              <a:solidFill>
                <a:srgbClr val="002F98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6"/>
          <p:cNvGrpSpPr/>
          <p:nvPr/>
        </p:nvGrpSpPr>
        <p:grpSpPr>
          <a:xfrm>
            <a:off x="-61450" y="858"/>
            <a:ext cx="12331200" cy="6864817"/>
            <a:chOff x="-61450" y="858"/>
            <a:chExt cx="12331200" cy="6864817"/>
          </a:xfrm>
        </p:grpSpPr>
        <p:pic>
          <p:nvPicPr>
            <p:cNvPr id="122" name="Google Shape;122;p16" title="RU_YouTubeThumbnails_Batch03_r2v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0" y="858"/>
              <a:ext cx="12188948" cy="68562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6"/>
            <p:cNvSpPr/>
            <p:nvPr/>
          </p:nvSpPr>
          <p:spPr>
            <a:xfrm>
              <a:off x="-61450" y="6152575"/>
              <a:ext cx="12331200" cy="71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lt1"/>
                </a:highlight>
              </a:endParaRPr>
            </a:p>
          </p:txBody>
        </p:sp>
        <p:grpSp>
          <p:nvGrpSpPr>
            <p:cNvPr id="124" name="Google Shape;124;p16"/>
            <p:cNvGrpSpPr/>
            <p:nvPr/>
          </p:nvGrpSpPr>
          <p:grpSpPr>
            <a:xfrm>
              <a:off x="500771" y="6243626"/>
              <a:ext cx="11272829" cy="538500"/>
              <a:chOff x="500771" y="6350552"/>
              <a:chExt cx="11272829" cy="538500"/>
            </a:xfrm>
          </p:grpSpPr>
          <p:sp>
            <p:nvSpPr>
              <p:cNvPr id="125" name="Google Shape;125;p16"/>
              <p:cNvSpPr txBox="1"/>
              <p:nvPr/>
            </p:nvSpPr>
            <p:spPr>
              <a:xfrm>
                <a:off x="7986400" y="6350552"/>
                <a:ext cx="3787200" cy="5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875" lIns="121875" spcFirstLastPara="1" rIns="121875" wrap="square" tIns="121875">
                <a:spAutoFit/>
              </a:bodyPr>
              <a:lstStyle/>
              <a:p>
                <a:pPr indent="0" lvl="0" marL="0" rtl="0" algn="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0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Language Comprehension | Sentences</a:t>
                </a:r>
                <a:br>
                  <a:rPr b="1" lang="en" sz="1466">
                    <a:solidFill>
                      <a:srgbClr val="163C94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</a:br>
                <a:r>
                  <a:rPr lang="en" sz="1000">
                    <a:solidFill>
                      <a:schemeClr val="dk1"/>
                    </a:solidFill>
                    <a:uFill>
                      <a:noFill/>
                    </a:uFill>
                    <a:latin typeface="Work Sans Medium"/>
                    <a:ea typeface="Work Sans Medium"/>
                    <a:cs typeface="Work Sans Medium"/>
                    <a:sym typeface="Work Sans Medium"/>
                    <a:hlinkClick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ReadingUniverse.org</a:t>
                </a:r>
                <a:r>
                  <a:rPr lang="en" sz="1000">
                    <a:solidFill>
                      <a:schemeClr val="dk1"/>
                    </a:solidFill>
                    <a:latin typeface="Work Sans Medium"/>
                    <a:ea typeface="Work Sans Medium"/>
                    <a:cs typeface="Work Sans Medium"/>
                    <a:sym typeface="Work Sans Medium"/>
                  </a:rPr>
                  <a:t>  |</a:t>
                </a:r>
                <a:r>
                  <a:rPr lang="en" sz="10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 © </a:t>
                </a:r>
                <a:r>
                  <a:rPr b="1" lang="en" sz="10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WETA</a:t>
                </a:r>
                <a:r>
                  <a:rPr lang="en" sz="1466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 </a:t>
                </a:r>
                <a:endParaRPr sz="1466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pic>
            <p:nvPicPr>
              <p:cNvPr id="126" name="Google Shape;126;p16" title="SingleLineLogoAndAFT.png"/>
              <p:cNvPicPr preferRelativeResize="0"/>
              <p:nvPr/>
            </p:nvPicPr>
            <p:blipFill rotWithShape="1">
              <a:blip r:embed="rId5">
                <a:alphaModFix/>
              </a:blip>
              <a:srcRect b="38900" l="7506" r="29994" t="28094"/>
              <a:stretch/>
            </p:blipFill>
            <p:spPr>
              <a:xfrm>
                <a:off x="500771" y="6381288"/>
                <a:ext cx="2500403" cy="358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7" name="Google Shape;127;p16"/>
          <p:cNvSpPr/>
          <p:nvPr/>
        </p:nvSpPr>
        <p:spPr>
          <a:xfrm>
            <a:off x="591800" y="448875"/>
            <a:ext cx="11024700" cy="5471100"/>
          </a:xfrm>
          <a:prstGeom prst="roundRect">
            <a:avLst>
              <a:gd fmla="val 4869" name="adj"/>
            </a:avLst>
          </a:prstGeom>
          <a:solidFill>
            <a:srgbClr val="FFC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745550" y="618153"/>
            <a:ext cx="10717200" cy="5132400"/>
          </a:xfrm>
          <a:prstGeom prst="roundRect">
            <a:avLst>
              <a:gd fmla="val 3652" name="adj"/>
            </a:avLst>
          </a:pr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000000">
                <a:alpha val="15690"/>
              </a:srgbClr>
            </a:outerShdw>
          </a:effectLst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"/>
              <a:buFont typeface="Arial"/>
              <a:buNone/>
            </a:pPr>
            <a:r>
              <a:t/>
            </a:r>
            <a:endParaRPr sz="22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10192650" y="80183"/>
            <a:ext cx="158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Teacher Strategy</a:t>
            </a:r>
            <a:endParaRPr b="1" sz="11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0" name="Google Shape;130;p16" title="DidWha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600" y="1598395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title="How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960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title="HowMany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5550" y="434299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title="WhatKin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3650" y="434299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 title="When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555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title="Wher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0150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title="WhichOne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09600" y="4342996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title="WhoWhat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63650" y="1598395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title="Why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3650" y="2970689"/>
            <a:ext cx="1828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1383275" y="668884"/>
            <a:ext cx="94224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Copy and paste these cards and scoops into slide 3 </a:t>
            </a:r>
            <a:br>
              <a:rPr lang="en" sz="23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</a:br>
            <a:r>
              <a:rPr lang="en" sz="2300">
                <a:solidFill>
                  <a:srgbClr val="163C94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to match question to your sentences:</a:t>
            </a:r>
            <a:endParaRPr sz="2300">
              <a:solidFill>
                <a:srgbClr val="163C94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140" name="Google Shape;140;p16" title="Scoop-small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121465" y="1672723"/>
            <a:ext cx="1076309" cy="7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title="Scoop-wide.png"/>
          <p:cNvPicPr preferRelativeResize="0"/>
          <p:nvPr/>
        </p:nvPicPr>
        <p:blipFill rotWithShape="1">
          <a:blip r:embed="rId16">
            <a:alphaModFix/>
          </a:blip>
          <a:srcRect b="0" l="9077" r="17188" t="0"/>
          <a:stretch/>
        </p:blipFill>
        <p:spPr>
          <a:xfrm flipH="1">
            <a:off x="5536799" y="1791200"/>
            <a:ext cx="3584676" cy="9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