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88950"/>
  <p:notesSz cx="6858000" cy="9144000"/>
  <p:embeddedFontLst>
    <p:embeddedFont>
      <p:font typeface="Work Sans Medium"/>
      <p:regular r:id="rId12"/>
      <p:bold r:id="rId13"/>
      <p:italic r:id="rId14"/>
      <p:boldItalic r:id="rId15"/>
    </p:embeddedFont>
    <p:embeddedFont>
      <p:font typeface="Work Sans SemiBold"/>
      <p:regular r:id="rId16"/>
      <p:bold r:id="rId17"/>
      <p:italic r:id="rId18"/>
      <p:boldItalic r:id="rId19"/>
    </p:embeddedFont>
    <p:embeddedFont>
      <p:font typeface="Work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regular.fntdata"/><Relationship Id="rId11" Type="http://schemas.openxmlformats.org/officeDocument/2006/relationships/slide" Target="slides/slide6.xml"/><Relationship Id="rId22" Type="http://schemas.openxmlformats.org/officeDocument/2006/relationships/font" Target="fonts/WorkSans-italic.fntdata"/><Relationship Id="rId10" Type="http://schemas.openxmlformats.org/officeDocument/2006/relationships/slide" Target="slides/slide5.xml"/><Relationship Id="rId21" Type="http://schemas.openxmlformats.org/officeDocument/2006/relationships/font" Target="fonts/WorkSans-bold.fntdata"/><Relationship Id="rId13" Type="http://schemas.openxmlformats.org/officeDocument/2006/relationships/font" Target="fonts/WorkSansMedium-bold.fntdata"/><Relationship Id="rId12" Type="http://schemas.openxmlformats.org/officeDocument/2006/relationships/font" Target="fonts/WorkSansMedium-regular.fntdata"/><Relationship Id="rId23" Type="http://schemas.openxmlformats.org/officeDocument/2006/relationships/font" Target="fonts/Work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WorkSansMedium-boldItalic.fntdata"/><Relationship Id="rId14" Type="http://schemas.openxmlformats.org/officeDocument/2006/relationships/font" Target="fonts/WorkSansMedium-italic.fntdata"/><Relationship Id="rId17" Type="http://schemas.openxmlformats.org/officeDocument/2006/relationships/font" Target="fonts/WorkSansSemiBold-bold.fntdata"/><Relationship Id="rId16" Type="http://schemas.openxmlformats.org/officeDocument/2006/relationships/font" Target="fonts/WorkSans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WorkSans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Work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bc4e0479c_2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bc4e0479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c31c599dc_0_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c31c599d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c31c599dc_0_2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c31c599d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d13442098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d134420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d13442098_0_97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d1344209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745ba5808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745ba58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507" y="992767"/>
            <a:ext cx="113580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1pPr>
            <a:lvl2pPr lvl="1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2pPr>
            <a:lvl3pPr lvl="2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3pPr>
            <a:lvl4pPr lvl="3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4pPr>
            <a:lvl5pPr lvl="4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5pPr>
            <a:lvl6pPr lvl="5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6pPr>
            <a:lvl7pPr lvl="6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7pPr>
            <a:lvl8pPr lvl="7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8pPr>
            <a:lvl9pPr lvl="8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496" y="3778833"/>
            <a:ext cx="113580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496" y="1474833"/>
            <a:ext cx="11358000" cy="26181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1pPr>
            <a:lvl2pPr lvl="1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2pPr>
            <a:lvl3pPr lvl="2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3pPr>
            <a:lvl4pPr lvl="3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4pPr>
            <a:lvl5pPr lvl="4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5pPr>
            <a:lvl6pPr lvl="5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6pPr>
            <a:lvl7pPr lvl="6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7pPr>
            <a:lvl8pPr lvl="7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8pPr>
            <a:lvl9pPr lvl="8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496" y="4202967"/>
            <a:ext cx="11358000" cy="17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0975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7114" lvl="1" marL="914400" algn="ctr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2pPr>
            <a:lvl3pPr indent="-347114" lvl="2" marL="1371600" algn="ctr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3pPr>
            <a:lvl4pPr indent="-347114" lvl="3" marL="1828800" algn="ctr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4pPr>
            <a:lvl5pPr indent="-347114" lvl="4" marL="2286000" algn="ctr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5pPr>
            <a:lvl6pPr indent="-347114" lvl="5" marL="2743200" algn="ctr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6pPr>
            <a:lvl7pPr indent="-347114" lvl="6" marL="3200400" algn="ctr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7pPr>
            <a:lvl8pPr indent="-347114" lvl="7" marL="3657600" algn="ctr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8pPr>
            <a:lvl9pPr indent="-347114" lvl="8" marL="4114800" algn="ctr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496" y="2867800"/>
            <a:ext cx="113580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1pPr>
            <a:lvl2pPr lvl="1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2pPr>
            <a:lvl3pPr lvl="2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3pPr>
            <a:lvl4pPr lvl="3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4pPr>
            <a:lvl5pPr lvl="4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5pPr>
            <a:lvl6pPr lvl="5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6pPr>
            <a:lvl7pPr lvl="6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7pPr>
            <a:lvl8pPr lvl="7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8pPr>
            <a:lvl9pPr lvl="8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0975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7114" lvl="1" marL="9144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2pPr>
            <a:lvl3pPr indent="-347114" lvl="2" marL="13716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3pPr>
            <a:lvl4pPr indent="-347114" lvl="3" marL="18288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4pPr>
            <a:lvl5pPr indent="-347114" lvl="4" marL="22860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5pPr>
            <a:lvl6pPr indent="-347114" lvl="5" marL="27432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6pPr>
            <a:lvl7pPr indent="-347114" lvl="6" marL="32004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7pPr>
            <a:lvl8pPr indent="-347114" lvl="7" marL="36576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8pPr>
            <a:lvl9pPr indent="-347114" lvl="8" marL="41148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7114" lvl="0" marL="4572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1pPr>
            <a:lvl2pPr indent="-330183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183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183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183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183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183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183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183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7114" lvl="0" marL="4572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1pPr>
            <a:lvl2pPr indent="-330183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183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183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183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183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183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183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183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496" y="740800"/>
            <a:ext cx="3743100" cy="10077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2pPr>
            <a:lvl3pPr lvl="2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3pPr>
            <a:lvl4pPr lvl="3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4pPr>
            <a:lvl5pPr lvl="4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5pPr>
            <a:lvl6pPr lvl="5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6pPr>
            <a:lvl7pPr lvl="6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7pPr>
            <a:lvl8pPr lvl="7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8pPr>
            <a:lvl9pPr lvl="8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496" y="1852800"/>
            <a:ext cx="3743100" cy="4239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183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183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183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183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183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183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183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183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183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1pPr>
            <a:lvl2pPr lvl="1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2pPr>
            <a:lvl3pPr lvl="2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3pPr>
            <a:lvl4pPr lvl="3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4pPr>
            <a:lvl5pPr lvl="4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5pPr>
            <a:lvl6pPr lvl="5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6pPr>
            <a:lvl7pPr lvl="6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7pPr>
            <a:lvl8pPr lvl="7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8pPr>
            <a:lvl9pPr lvl="8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75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11" y="1644233"/>
            <a:ext cx="5392200" cy="19764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2pPr>
            <a:lvl3pPr lvl="2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3pPr>
            <a:lvl4pPr lvl="3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4pPr>
            <a:lvl5pPr lvl="4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5pPr>
            <a:lvl6pPr lvl="5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6pPr>
            <a:lvl7pPr lvl="6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7pPr>
            <a:lvl8pPr lvl="7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8pPr>
            <a:lvl9pPr lvl="8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11" y="3737433"/>
            <a:ext cx="5392200" cy="1646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4352" y="965433"/>
            <a:ext cx="5114700" cy="49269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0975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7114" lvl="1" marL="9144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2pPr>
            <a:lvl3pPr indent="-347114" lvl="2" marL="13716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3pPr>
            <a:lvl4pPr indent="-347114" lvl="3" marL="18288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4pPr>
            <a:lvl5pPr indent="-347114" lvl="4" marL="22860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5pPr>
            <a:lvl6pPr indent="-347114" lvl="5" marL="27432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6pPr>
            <a:lvl7pPr indent="-347114" lvl="6" marL="32004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7pPr>
            <a:lvl8pPr indent="-347114" lvl="7" marL="36576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8pPr>
            <a:lvl9pPr indent="-347114" lvl="8" marL="41148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496" y="5640767"/>
            <a:ext cx="79965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09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7114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○"/>
              <a:defRPr sz="1866">
                <a:solidFill>
                  <a:schemeClr val="dk2"/>
                </a:solidFill>
              </a:defRPr>
            </a:lvl2pPr>
            <a:lvl3pPr indent="-347114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■"/>
              <a:defRPr sz="1866">
                <a:solidFill>
                  <a:schemeClr val="dk2"/>
                </a:solidFill>
              </a:defRPr>
            </a:lvl3pPr>
            <a:lvl4pPr indent="-347114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●"/>
              <a:defRPr sz="1866">
                <a:solidFill>
                  <a:schemeClr val="dk2"/>
                </a:solidFill>
              </a:defRPr>
            </a:lvl4pPr>
            <a:lvl5pPr indent="-347114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○"/>
              <a:defRPr sz="1866">
                <a:solidFill>
                  <a:schemeClr val="dk2"/>
                </a:solidFill>
              </a:defRPr>
            </a:lvl5pPr>
            <a:lvl6pPr indent="-347114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■"/>
              <a:defRPr sz="1866">
                <a:solidFill>
                  <a:schemeClr val="dk2"/>
                </a:solidFill>
              </a:defRPr>
            </a:lvl6pPr>
            <a:lvl7pPr indent="-347114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●"/>
              <a:defRPr sz="1866">
                <a:solidFill>
                  <a:schemeClr val="dk2"/>
                </a:solidFill>
              </a:defRPr>
            </a:lvl7pPr>
            <a:lvl8pPr indent="-347114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○"/>
              <a:defRPr sz="1866">
                <a:solidFill>
                  <a:schemeClr val="dk2"/>
                </a:solidFill>
              </a:defRPr>
            </a:lvl8pPr>
            <a:lvl9pPr indent="-347114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■"/>
              <a:defRPr sz="18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hyperlink" Target="https://files.readinguniverse.org/PDFs/sentence-detective-expanding-sentences-with-function-question-cards-reading-universe.pdf" TargetMode="External"/><Relationship Id="rId7" Type="http://schemas.openxmlformats.org/officeDocument/2006/relationships/hyperlink" Target="http://readinguniverse.org" TargetMode="External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hyperlink" Target="http://readinguniverse.org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hyperlink" Target="http://readinguniverse.org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hyperlink" Target="http://readinguniverse.org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hyperlink" Target="http://readinguniverse.org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7.png"/><Relationship Id="rId13" Type="http://schemas.openxmlformats.org/officeDocument/2006/relationships/image" Target="../media/image3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hyperlink" Target="http://readinguniverse.or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6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1095">
            <a:off x="-680840" y="1870161"/>
            <a:ext cx="1325526" cy="98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6825" y="-2898748"/>
            <a:ext cx="6592575" cy="65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92875" y="1086800"/>
            <a:ext cx="10603200" cy="4983600"/>
          </a:xfrm>
          <a:prstGeom prst="roundRect">
            <a:avLst>
              <a:gd fmla="val 4880" name="adj"/>
            </a:avLst>
          </a:prstGeom>
          <a:solidFill>
            <a:srgbClr val="FFFFFF"/>
          </a:solidFill>
          <a:ln>
            <a:noFill/>
          </a:ln>
          <a:effectLst>
            <a:outerShdw blurRad="162557" rotWithShape="0" algn="bl" dir="5400000" dist="60206">
              <a:srgbClr val="000000">
                <a:alpha val="15690"/>
              </a:srgbClr>
            </a:outerShdw>
          </a:effectLst>
        </p:spPr>
        <p:txBody>
          <a:bodyPr anchorCtr="0" anchor="ctr" bIns="346750" lIns="346750" spcFirstLastPara="1" rIns="346750" wrap="square" tIns="346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3793"/>
              </a:spcAft>
              <a:buClr>
                <a:srgbClr val="000000"/>
              </a:buClr>
              <a:buSzPts val="1391"/>
              <a:buFont typeface="Arial"/>
              <a:buNone/>
            </a:pPr>
            <a:r>
              <a:t/>
            </a:r>
            <a:endParaRPr sz="3793">
              <a:solidFill>
                <a:srgbClr val="163C9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40625" y="477775"/>
            <a:ext cx="10462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15"/>
              <a:buFont typeface="Arial"/>
              <a:buNone/>
            </a:pPr>
            <a:r>
              <a:rPr lang="en" sz="31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 Detective: Using Function Questions </a:t>
            </a:r>
            <a:endParaRPr sz="31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768036">
            <a:off x="11869185" y="4485383"/>
            <a:ext cx="900121" cy="90021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71575" y="1264400"/>
            <a:ext cx="10045800" cy="46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This deck is for teachers to use with the Reading Universe </a:t>
            </a:r>
            <a:r>
              <a:rPr lang="en" u="sng">
                <a:solidFill>
                  <a:srgbClr val="01A0FF"/>
                </a:solidFill>
                <a:latin typeface="Work Sans SemiBold"/>
                <a:ea typeface="Work Sans SemiBold"/>
                <a:cs typeface="Work Sans SemiBold"/>
                <a:sym typeface="Work San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Sentence Detective: Using Function Questions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lesson plan and activity. It offers two teaching strategies for teaching the lesson: Sentence Unpacking (to support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reading comprehension)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and Sentence Expansion (to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support writing)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Here’s how to use the slides in the lesson. Feel free to modify the content if you need to! 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#2 is an example of Sentence Unpacking.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On Slide #3, you will add your own sentence(s) for unpacking to the template.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Slide #4 is an example of Sentence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Expansion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On Slide #5, you will add your own sentence(s) for sentence expansion to the template.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You can use the question cards in slide #6 to illustrate your sentence.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You can make copies of slides #3 and #5  to have more than one example.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41313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7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You will need to d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elete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slides #1,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, and 4 before projecting this lesson for your students.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500771" y="6243626"/>
            <a:ext cx="11272829" cy="538500"/>
            <a:chOff x="500771" y="6350552"/>
            <a:chExt cx="11272829" cy="53850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7986400" y="6350552"/>
              <a:ext cx="37872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  <a:t>Language Comprehension | Sentences</a:t>
              </a:r>
              <a:br>
                <a:rPr b="1" lang="en" sz="14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1000">
                  <a:solidFill>
                    <a:srgbClr val="000000"/>
                  </a:solidFill>
                  <a:uFill>
                    <a:noFill/>
                  </a:uFill>
                  <a:latin typeface="Work Sans Medium"/>
                  <a:ea typeface="Work Sans Medium"/>
                  <a:cs typeface="Work Sans Medium"/>
                  <a:sym typeface="Work Sans Medium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ReadingUniverse.org</a:t>
              </a:r>
              <a:r>
                <a:rPr lang="en" sz="1000">
                  <a:solidFill>
                    <a:srgbClr val="000000"/>
                  </a:solidFill>
                  <a:latin typeface="Work Sans Medium"/>
                  <a:ea typeface="Work Sans Medium"/>
                  <a:cs typeface="Work Sans Medium"/>
                  <a:sym typeface="Work Sans Medium"/>
                </a:rPr>
                <a:t>  |</a:t>
              </a:r>
              <a:r>
                <a:rPr lang="en" sz="1000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  © </a:t>
              </a:r>
              <a:r>
                <a:rPr b="1" lang="en" sz="1000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WETA</a:t>
              </a:r>
              <a:r>
                <a:rPr lang="en" sz="1466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 </a:t>
              </a:r>
              <a:endParaRPr sz="1466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62" name="Google Shape;62;p13" title="SingleLineLogoAndAFT.png"/>
            <p:cNvPicPr preferRelativeResize="0"/>
            <p:nvPr/>
          </p:nvPicPr>
          <p:blipFill rotWithShape="1">
            <a:blip r:embed="rId8">
              <a:alphaModFix/>
            </a:blip>
            <a:srcRect b="38900" l="7506" r="29994" t="28094"/>
            <a:stretch/>
          </p:blipFill>
          <p:spPr>
            <a:xfrm>
              <a:off x="500771" y="6381288"/>
              <a:ext cx="2500403" cy="35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 txBox="1"/>
          <p:nvPr/>
        </p:nvSpPr>
        <p:spPr>
          <a:xfrm>
            <a:off x="10192650" y="80183"/>
            <a:ext cx="158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Teacher Strategy</a:t>
            </a:r>
            <a:endParaRPr b="1" sz="11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 title="RU_YouTubeThumbnails_Batch03_r2v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858"/>
            <a:ext cx="12188948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-61450" y="6152575"/>
            <a:ext cx="12331200" cy="7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500771" y="6243626"/>
            <a:ext cx="11272829" cy="538500"/>
            <a:chOff x="500771" y="6350552"/>
            <a:chExt cx="11272829" cy="538500"/>
          </a:xfrm>
        </p:grpSpPr>
        <p:sp>
          <p:nvSpPr>
            <p:cNvPr id="71" name="Google Shape;71;p14"/>
            <p:cNvSpPr txBox="1"/>
            <p:nvPr/>
          </p:nvSpPr>
          <p:spPr>
            <a:xfrm>
              <a:off x="7986400" y="6350552"/>
              <a:ext cx="37872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  <a:t>Language Comprehension | Sentences</a:t>
              </a:r>
              <a:br>
                <a:rPr b="1" lang="en" sz="14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1000">
                  <a:solidFill>
                    <a:srgbClr val="000000"/>
                  </a:solidFill>
                  <a:uFill>
                    <a:noFill/>
                  </a:uFill>
                  <a:latin typeface="Work Sans Medium"/>
                  <a:ea typeface="Work Sans Medium"/>
                  <a:cs typeface="Work Sans Medium"/>
                  <a:sym typeface="Work Sans Medium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ReadingUniverse.org</a:t>
              </a:r>
              <a:r>
                <a:rPr lang="en" sz="1000">
                  <a:solidFill>
                    <a:srgbClr val="000000"/>
                  </a:solidFill>
                  <a:latin typeface="Work Sans Medium"/>
                  <a:ea typeface="Work Sans Medium"/>
                  <a:cs typeface="Work Sans Medium"/>
                  <a:sym typeface="Work Sans Medium"/>
                </a:rPr>
                <a:t>  |</a:t>
              </a:r>
              <a:r>
                <a:rPr lang="en" sz="1000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  © </a:t>
              </a:r>
              <a:r>
                <a:rPr b="1" lang="en" sz="1000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WETA</a:t>
              </a:r>
              <a:r>
                <a:rPr lang="en" sz="1466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 </a:t>
              </a:r>
              <a:endParaRPr sz="1466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72" name="Google Shape;72;p14" title="SingleLineLogoAndAFT.png"/>
            <p:cNvPicPr preferRelativeResize="0"/>
            <p:nvPr/>
          </p:nvPicPr>
          <p:blipFill rotWithShape="1">
            <a:blip r:embed="rId5">
              <a:alphaModFix/>
            </a:blip>
            <a:srcRect b="38900" l="7506" r="29994" t="28094"/>
            <a:stretch/>
          </p:blipFill>
          <p:spPr>
            <a:xfrm>
              <a:off x="500771" y="6381288"/>
              <a:ext cx="2500403" cy="35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4"/>
          <p:cNvSpPr/>
          <p:nvPr/>
        </p:nvSpPr>
        <p:spPr>
          <a:xfrm>
            <a:off x="853250" y="1101825"/>
            <a:ext cx="10501800" cy="4254300"/>
          </a:xfrm>
          <a:prstGeom prst="roundRect">
            <a:avLst>
              <a:gd fmla="val 4869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005700" y="2959100"/>
            <a:ext cx="10205400" cy="22329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t/>
            </a:r>
            <a:endParaRPr sz="28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996100" y="1248950"/>
            <a:ext cx="10205400" cy="15354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" sz="3333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Sentence: </a:t>
            </a:r>
            <a:r>
              <a:rPr lang="en" sz="3333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The tiny staple fell on the ground.</a:t>
            </a:r>
            <a:endParaRPr sz="3333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942300" y="4467193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tiny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7" name="Google Shape;77;p14" title="WhatKin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2300" y="3116047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1510449" y="4467193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staple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9" name="Google Shape;79;p14" title="WhoWha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0450" y="3116047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6374150" y="4467193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fell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1" name="Google Shape;81;p14" title="DidWha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4150" y="3116047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8807500" y="4467193"/>
            <a:ext cx="1825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o</a:t>
            </a: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n the ground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3" name="Google Shape;83;p14" title="Wher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06000" y="3116047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10192650" y="80183"/>
            <a:ext cx="158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Teacher Strategy</a:t>
            </a:r>
            <a:endParaRPr b="1" sz="11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092050" y="302100"/>
            <a:ext cx="10024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Example Slide for </a:t>
            </a:r>
            <a:r>
              <a:rPr lang="en" sz="31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 Unpacking</a:t>
            </a:r>
            <a:endParaRPr sz="3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-61450" y="858"/>
            <a:ext cx="12331200" cy="6864817"/>
            <a:chOff x="-61450" y="858"/>
            <a:chExt cx="12331200" cy="6864817"/>
          </a:xfrm>
        </p:grpSpPr>
        <p:pic>
          <p:nvPicPr>
            <p:cNvPr id="91" name="Google Shape;91;p15" title="RU_YouTubeThumbnails_Batch03_r2v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0" y="858"/>
              <a:ext cx="12188948" cy="685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5"/>
            <p:cNvSpPr/>
            <p:nvPr/>
          </p:nvSpPr>
          <p:spPr>
            <a:xfrm>
              <a:off x="-61450" y="6152575"/>
              <a:ext cx="12331200" cy="71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grpSp>
          <p:nvGrpSpPr>
            <p:cNvPr id="93" name="Google Shape;93;p15"/>
            <p:cNvGrpSpPr/>
            <p:nvPr/>
          </p:nvGrpSpPr>
          <p:grpSpPr>
            <a:xfrm>
              <a:off x="500771" y="6243626"/>
              <a:ext cx="11272829" cy="538500"/>
              <a:chOff x="500771" y="6350552"/>
              <a:chExt cx="11272829" cy="538500"/>
            </a:xfrm>
          </p:grpSpPr>
          <p:sp>
            <p:nvSpPr>
              <p:cNvPr id="94" name="Google Shape;94;p15"/>
              <p:cNvSpPr txBox="1"/>
              <p:nvPr/>
            </p:nvSpPr>
            <p:spPr>
              <a:xfrm>
                <a:off x="7986400" y="6350552"/>
                <a:ext cx="3787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875" lIns="121875" spcFirstLastPara="1" rIns="121875" wrap="square" tIns="121875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Language Comprehension | Sentences</a:t>
                </a:r>
                <a:br>
                  <a:rPr b="1" lang="en" sz="14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</a:br>
                <a:r>
                  <a:rPr lang="en" sz="1000">
                    <a:solidFill>
                      <a:srgbClr val="000000"/>
                    </a:solidFill>
                    <a:uFill>
                      <a:noFill/>
                    </a:uFill>
                    <a:latin typeface="Work Sans Medium"/>
                    <a:ea typeface="Work Sans Medium"/>
                    <a:cs typeface="Work Sans Medium"/>
                    <a:sym typeface="Work Sans Medium"/>
                    <a:hlinkClick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ReadingUniverse.org</a:t>
                </a:r>
                <a:r>
                  <a:rPr lang="en" sz="1000">
                    <a:solidFill>
                      <a:srgbClr val="000000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  |</a:t>
                </a:r>
                <a:r>
                  <a:rPr lang="en" sz="1000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 © </a:t>
                </a:r>
                <a:r>
                  <a:rPr b="1" lang="en" sz="1000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WETA</a:t>
                </a:r>
                <a:r>
                  <a:rPr lang="en" sz="1466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</a:t>
                </a:r>
                <a:endParaRPr sz="1466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pic>
            <p:nvPicPr>
              <p:cNvPr id="95" name="Google Shape;95;p15" title="SingleLineLogoAndAFT.png"/>
              <p:cNvPicPr preferRelativeResize="0"/>
              <p:nvPr/>
            </p:nvPicPr>
            <p:blipFill rotWithShape="1">
              <a:blip r:embed="rId5">
                <a:alphaModFix/>
              </a:blip>
              <a:srcRect b="38900" l="7506" r="29994" t="28094"/>
              <a:stretch/>
            </p:blipFill>
            <p:spPr>
              <a:xfrm>
                <a:off x="500771" y="6381288"/>
                <a:ext cx="2500403" cy="35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6" name="Google Shape;96;p15"/>
          <p:cNvSpPr txBox="1"/>
          <p:nvPr/>
        </p:nvSpPr>
        <p:spPr>
          <a:xfrm>
            <a:off x="2366809" y="0"/>
            <a:ext cx="8147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>
              <a:solidFill>
                <a:srgbClr val="002F98"/>
              </a:solidFill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853250" y="1101825"/>
            <a:ext cx="10501800" cy="4254300"/>
          </a:xfrm>
          <a:prstGeom prst="roundRect">
            <a:avLst>
              <a:gd fmla="val 4869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1005700" y="2959100"/>
            <a:ext cx="10205400" cy="22329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t/>
            </a:r>
            <a:endParaRPr sz="28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996100" y="1248950"/>
            <a:ext cx="10205400" cy="15354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" sz="3333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[Write your sentence here.]</a:t>
            </a:r>
            <a:endParaRPr sz="3333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510449" y="4453943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510449" y="3129858"/>
            <a:ext cx="1828800" cy="1219200"/>
          </a:xfrm>
          <a:prstGeom prst="roundRect">
            <a:avLst>
              <a:gd fmla="val 6174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3942302" y="4453943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942302" y="3129858"/>
            <a:ext cx="1828800" cy="1219200"/>
          </a:xfrm>
          <a:prstGeom prst="roundRect">
            <a:avLst>
              <a:gd fmla="val 6533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6404417" y="4453943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6404417" y="3129858"/>
            <a:ext cx="1828800" cy="1219200"/>
          </a:xfrm>
          <a:prstGeom prst="roundRect">
            <a:avLst>
              <a:gd fmla="val 6898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8807508" y="4453943"/>
            <a:ext cx="1825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8806008" y="3129858"/>
            <a:ext cx="1828800" cy="1219200"/>
          </a:xfrm>
          <a:prstGeom prst="roundRect">
            <a:avLst>
              <a:gd fmla="val 704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title="RU_YouTubeThumbnails_Batch03_r2v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858"/>
            <a:ext cx="12188948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1183850" y="855778"/>
            <a:ext cx="9840600" cy="5104200"/>
          </a:xfrm>
          <a:prstGeom prst="roundRect">
            <a:avLst>
              <a:gd fmla="val 3257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1355075" y="1832707"/>
            <a:ext cx="9525300" cy="3027300"/>
          </a:xfrm>
          <a:prstGeom prst="roundRect">
            <a:avLst>
              <a:gd fmla="val 4042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t/>
            </a:r>
            <a:endParaRPr sz="28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1355075" y="981672"/>
            <a:ext cx="9525300" cy="738900"/>
          </a:xfrm>
          <a:prstGeom prst="roundRect">
            <a:avLst>
              <a:gd fmla="val 12105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" sz="26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Sentence: </a:t>
            </a:r>
            <a:r>
              <a:rPr lang="en" sz="26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The beetle jumped.</a:t>
            </a:r>
            <a:endParaRPr sz="2600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116" name="Google Shape;116;p16" title="WhatKin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5525" y="1919825"/>
            <a:ext cx="1313811" cy="86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title="HowMan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5525" y="2892618"/>
            <a:ext cx="1313811" cy="87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1355075" y="4964700"/>
            <a:ext cx="9525300" cy="876000"/>
          </a:xfrm>
          <a:prstGeom prst="roundRect">
            <a:avLst>
              <a:gd fmla="val 12786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" sz="24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Expanded Sentence:</a:t>
            </a:r>
            <a:endParaRPr sz="24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" sz="24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Five small beetles jumped on the sidewalk.</a:t>
            </a:r>
            <a:endParaRPr sz="24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3168625" y="2786942"/>
            <a:ext cx="6462300" cy="0"/>
          </a:xfrm>
          <a:prstGeom prst="straightConnector1">
            <a:avLst/>
          </a:prstGeom>
          <a:noFill/>
          <a:ln cap="flat" cmpd="sng" w="19050">
            <a:solidFill>
              <a:srgbClr val="002F9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3168625" y="3768482"/>
            <a:ext cx="6462300" cy="0"/>
          </a:xfrm>
          <a:prstGeom prst="straightConnector1">
            <a:avLst/>
          </a:prstGeom>
          <a:noFill/>
          <a:ln cap="flat" cmpd="sng" w="19050">
            <a:solidFill>
              <a:srgbClr val="002F9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3168625" y="4750042"/>
            <a:ext cx="6462300" cy="0"/>
          </a:xfrm>
          <a:prstGeom prst="straightConnector1">
            <a:avLst/>
          </a:prstGeom>
          <a:noFill/>
          <a:ln cap="flat" cmpd="sng" w="19050">
            <a:solidFill>
              <a:srgbClr val="002F9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/>
          <p:nvPr/>
        </p:nvSpPr>
        <p:spPr>
          <a:xfrm>
            <a:off x="-61450" y="6152575"/>
            <a:ext cx="12331200" cy="7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500771" y="6243626"/>
            <a:ext cx="11272829" cy="538500"/>
            <a:chOff x="500771" y="6350552"/>
            <a:chExt cx="11272829" cy="538500"/>
          </a:xfrm>
        </p:grpSpPr>
        <p:sp>
          <p:nvSpPr>
            <p:cNvPr id="124" name="Google Shape;124;p16"/>
            <p:cNvSpPr txBox="1"/>
            <p:nvPr/>
          </p:nvSpPr>
          <p:spPr>
            <a:xfrm>
              <a:off x="7986400" y="6350552"/>
              <a:ext cx="37872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  <a:t>Language Comprehension | Sentences</a:t>
              </a:r>
              <a:br>
                <a:rPr b="1" lang="en" sz="14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1000">
                  <a:solidFill>
                    <a:srgbClr val="000000"/>
                  </a:solidFill>
                  <a:uFill>
                    <a:noFill/>
                  </a:uFill>
                  <a:latin typeface="Work Sans Medium"/>
                  <a:ea typeface="Work Sans Medium"/>
                  <a:cs typeface="Work Sans Medium"/>
                  <a:sym typeface="Work Sans Medium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ReadingUniverse.org</a:t>
              </a:r>
              <a:r>
                <a:rPr lang="en" sz="1000">
                  <a:solidFill>
                    <a:srgbClr val="000000"/>
                  </a:solidFill>
                  <a:latin typeface="Work Sans Medium"/>
                  <a:ea typeface="Work Sans Medium"/>
                  <a:cs typeface="Work Sans Medium"/>
                  <a:sym typeface="Work Sans Medium"/>
                </a:rPr>
                <a:t>  |</a:t>
              </a:r>
              <a:r>
                <a:rPr lang="en" sz="1000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  © </a:t>
              </a:r>
              <a:r>
                <a:rPr b="1" lang="en" sz="1000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WETA</a:t>
              </a:r>
              <a:r>
                <a:rPr lang="en" sz="1466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rPr>
                <a:t> </a:t>
              </a:r>
              <a:endParaRPr sz="1466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125" name="Google Shape;125;p16" title="SingleLineLogoAndAFT.png"/>
            <p:cNvPicPr preferRelativeResize="0"/>
            <p:nvPr/>
          </p:nvPicPr>
          <p:blipFill rotWithShape="1">
            <a:blip r:embed="rId7">
              <a:alphaModFix/>
            </a:blip>
            <a:srcRect b="38900" l="7506" r="29994" t="28094"/>
            <a:stretch/>
          </p:blipFill>
          <p:spPr>
            <a:xfrm>
              <a:off x="500771" y="6381288"/>
              <a:ext cx="2500403" cy="35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16"/>
          <p:cNvSpPr txBox="1"/>
          <p:nvPr/>
        </p:nvSpPr>
        <p:spPr>
          <a:xfrm>
            <a:off x="10192650" y="80183"/>
            <a:ext cx="158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Teacher Strategy</a:t>
            </a:r>
            <a:endParaRPr b="1" sz="11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29125" y="195501"/>
            <a:ext cx="11977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Example Slide for </a:t>
            </a:r>
            <a:r>
              <a:rPr lang="en" sz="31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 </a:t>
            </a:r>
            <a:r>
              <a:rPr lang="en" sz="31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 Expansion</a:t>
            </a:r>
            <a:endParaRPr sz="31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3412025" y="2163600"/>
            <a:ext cx="1180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Work Sans SemiBold"/>
                <a:ea typeface="Work Sans SemiBold"/>
                <a:cs typeface="Work Sans SemiBold"/>
                <a:sym typeface="Work Sans SemiBold"/>
              </a:rPr>
              <a:t>small</a:t>
            </a:r>
            <a:endParaRPr sz="2700"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3412025" y="3159750"/>
            <a:ext cx="1180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Work Sans SemiBold"/>
                <a:ea typeface="Work Sans SemiBold"/>
                <a:cs typeface="Work Sans SemiBold"/>
                <a:sym typeface="Work Sans SemiBold"/>
              </a:rPr>
              <a:t>five</a:t>
            </a:r>
            <a:endParaRPr sz="2700"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412025" y="4155900"/>
            <a:ext cx="4208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Work Sans SemiBold"/>
                <a:ea typeface="Work Sans SemiBold"/>
                <a:cs typeface="Work Sans SemiBold"/>
                <a:sym typeface="Work Sans SemiBold"/>
              </a:rPr>
              <a:t>o</a:t>
            </a:r>
            <a:r>
              <a:rPr lang="en" sz="2700">
                <a:latin typeface="Work Sans SemiBold"/>
                <a:ea typeface="Work Sans SemiBold"/>
                <a:cs typeface="Work Sans SemiBold"/>
                <a:sym typeface="Work Sans SemiBold"/>
              </a:rPr>
              <a:t>n the sidewalk</a:t>
            </a:r>
            <a:endParaRPr sz="2700"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131" name="Google Shape;131;p16" title="Wher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4063" y="3874173"/>
            <a:ext cx="1316736" cy="86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7"/>
          <p:cNvGrpSpPr/>
          <p:nvPr/>
        </p:nvGrpSpPr>
        <p:grpSpPr>
          <a:xfrm>
            <a:off x="-61450" y="858"/>
            <a:ext cx="12331200" cy="6864817"/>
            <a:chOff x="-61450" y="858"/>
            <a:chExt cx="12331200" cy="6864817"/>
          </a:xfrm>
        </p:grpSpPr>
        <p:pic>
          <p:nvPicPr>
            <p:cNvPr id="137" name="Google Shape;137;p17" title="RU_YouTubeThumbnails_Batch03_r2v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0" y="858"/>
              <a:ext cx="12188948" cy="685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7"/>
            <p:cNvSpPr/>
            <p:nvPr/>
          </p:nvSpPr>
          <p:spPr>
            <a:xfrm>
              <a:off x="-61450" y="6152575"/>
              <a:ext cx="12331200" cy="71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grpSp>
          <p:nvGrpSpPr>
            <p:cNvPr id="139" name="Google Shape;139;p17"/>
            <p:cNvGrpSpPr/>
            <p:nvPr/>
          </p:nvGrpSpPr>
          <p:grpSpPr>
            <a:xfrm>
              <a:off x="500771" y="6243626"/>
              <a:ext cx="11272829" cy="538500"/>
              <a:chOff x="500771" y="6350552"/>
              <a:chExt cx="11272829" cy="538500"/>
            </a:xfrm>
          </p:grpSpPr>
          <p:sp>
            <p:nvSpPr>
              <p:cNvPr id="140" name="Google Shape;140;p17"/>
              <p:cNvSpPr txBox="1"/>
              <p:nvPr/>
            </p:nvSpPr>
            <p:spPr>
              <a:xfrm>
                <a:off x="7986400" y="6350552"/>
                <a:ext cx="3787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875" lIns="121875" spcFirstLastPara="1" rIns="121875" wrap="square" tIns="121875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Language Comprehension | Sentences</a:t>
                </a:r>
                <a:br>
                  <a:rPr b="1" lang="en" sz="14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</a:br>
                <a:r>
                  <a:rPr lang="en" sz="1000">
                    <a:solidFill>
                      <a:srgbClr val="000000"/>
                    </a:solidFill>
                    <a:uFill>
                      <a:noFill/>
                    </a:uFill>
                    <a:latin typeface="Work Sans Medium"/>
                    <a:ea typeface="Work Sans Medium"/>
                    <a:cs typeface="Work Sans Medium"/>
                    <a:sym typeface="Work Sans Medium"/>
                    <a:hlinkClick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ReadingUniverse.org</a:t>
                </a:r>
                <a:r>
                  <a:rPr lang="en" sz="1000">
                    <a:solidFill>
                      <a:srgbClr val="000000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  |</a:t>
                </a:r>
                <a:r>
                  <a:rPr lang="en" sz="1000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 © </a:t>
                </a:r>
                <a:r>
                  <a:rPr b="1" lang="en" sz="1000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WETA</a:t>
                </a:r>
                <a:r>
                  <a:rPr lang="en" sz="1466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</a:t>
                </a:r>
                <a:endParaRPr sz="1466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pic>
            <p:nvPicPr>
              <p:cNvPr id="141" name="Google Shape;141;p17" title="SingleLineLogoAndAFT.png"/>
              <p:cNvPicPr preferRelativeResize="0"/>
              <p:nvPr/>
            </p:nvPicPr>
            <p:blipFill rotWithShape="1">
              <a:blip r:embed="rId5">
                <a:alphaModFix/>
              </a:blip>
              <a:srcRect b="38900" l="7506" r="29994" t="28094"/>
              <a:stretch/>
            </p:blipFill>
            <p:spPr>
              <a:xfrm>
                <a:off x="500771" y="6381288"/>
                <a:ext cx="2500403" cy="35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2" name="Google Shape;142;p17"/>
          <p:cNvSpPr/>
          <p:nvPr/>
        </p:nvSpPr>
        <p:spPr>
          <a:xfrm>
            <a:off x="1183850" y="514350"/>
            <a:ext cx="9840600" cy="5425500"/>
          </a:xfrm>
          <a:prstGeom prst="roundRect">
            <a:avLst>
              <a:gd fmla="val 3257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1355075" y="1715975"/>
            <a:ext cx="9525300" cy="3027300"/>
          </a:xfrm>
          <a:prstGeom prst="roundRect">
            <a:avLst>
              <a:gd fmla="val 4042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t/>
            </a:r>
            <a:endParaRPr sz="28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cxnSp>
        <p:nvCxnSpPr>
          <p:cNvPr id="144" name="Google Shape;144;p17"/>
          <p:cNvCxnSpPr/>
          <p:nvPr/>
        </p:nvCxnSpPr>
        <p:spPr>
          <a:xfrm>
            <a:off x="3168625" y="2670210"/>
            <a:ext cx="6462300" cy="0"/>
          </a:xfrm>
          <a:prstGeom prst="straightConnector1">
            <a:avLst/>
          </a:prstGeom>
          <a:noFill/>
          <a:ln cap="flat" cmpd="sng" w="19050">
            <a:solidFill>
              <a:srgbClr val="002F9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3168625" y="3651750"/>
            <a:ext cx="6462300" cy="0"/>
          </a:xfrm>
          <a:prstGeom prst="straightConnector1">
            <a:avLst/>
          </a:prstGeom>
          <a:noFill/>
          <a:ln cap="flat" cmpd="sng" w="19050">
            <a:solidFill>
              <a:srgbClr val="002F9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7"/>
          <p:cNvCxnSpPr/>
          <p:nvPr/>
        </p:nvCxnSpPr>
        <p:spPr>
          <a:xfrm>
            <a:off x="3168625" y="4633300"/>
            <a:ext cx="6462300" cy="0"/>
          </a:xfrm>
          <a:prstGeom prst="straightConnector1">
            <a:avLst/>
          </a:prstGeom>
          <a:noFill/>
          <a:ln cap="flat" cmpd="sng" w="19050">
            <a:solidFill>
              <a:srgbClr val="002F9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7"/>
          <p:cNvSpPr/>
          <p:nvPr/>
        </p:nvSpPr>
        <p:spPr>
          <a:xfrm>
            <a:off x="1564074" y="1794508"/>
            <a:ext cx="1316700" cy="875700"/>
          </a:xfrm>
          <a:prstGeom prst="roundRect">
            <a:avLst>
              <a:gd fmla="val 6174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2F98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Copy and paste </a:t>
            </a:r>
            <a:r>
              <a:rPr lang="en" sz="1300">
                <a:solidFill>
                  <a:srgbClr val="002F98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question</a:t>
            </a:r>
            <a:r>
              <a:rPr lang="en" sz="1300">
                <a:solidFill>
                  <a:srgbClr val="002F98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 card</a:t>
            </a:r>
            <a:endParaRPr sz="13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1564074" y="2775970"/>
            <a:ext cx="1316700" cy="875700"/>
          </a:xfrm>
          <a:prstGeom prst="roundRect">
            <a:avLst>
              <a:gd fmla="val 6174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2F98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Copy and paste question card</a:t>
            </a:r>
            <a:endParaRPr sz="13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1564074" y="3757420"/>
            <a:ext cx="1316700" cy="875700"/>
          </a:xfrm>
          <a:prstGeom prst="roundRect">
            <a:avLst>
              <a:gd fmla="val 6174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2F98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Copy and paste question card</a:t>
            </a:r>
            <a:endParaRPr sz="13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1355075" y="618675"/>
            <a:ext cx="9525300" cy="1010700"/>
          </a:xfrm>
          <a:prstGeom prst="roundRect">
            <a:avLst>
              <a:gd fmla="val 12105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rPr lang="en" sz="26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[Simple Sentence: Write your sentence here]</a:t>
            </a:r>
            <a:endParaRPr sz="26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1355075" y="4829875"/>
            <a:ext cx="9525300" cy="1010700"/>
          </a:xfrm>
          <a:prstGeom prst="roundRect">
            <a:avLst>
              <a:gd fmla="val 12786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" sz="26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Expanded Sentence:</a:t>
            </a:r>
            <a:endParaRPr sz="26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t/>
            </a:r>
            <a:endParaRPr sz="26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-61450" y="858"/>
            <a:ext cx="12331200" cy="6864817"/>
            <a:chOff x="-61450" y="858"/>
            <a:chExt cx="12331200" cy="6864817"/>
          </a:xfrm>
        </p:grpSpPr>
        <p:pic>
          <p:nvPicPr>
            <p:cNvPr id="157" name="Google Shape;157;p18" title="RU_YouTubeThumbnails_Batch03_r2v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0" y="858"/>
              <a:ext cx="12188948" cy="685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8"/>
            <p:cNvSpPr/>
            <p:nvPr/>
          </p:nvSpPr>
          <p:spPr>
            <a:xfrm>
              <a:off x="-61450" y="6152575"/>
              <a:ext cx="12331200" cy="71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grpSp>
          <p:nvGrpSpPr>
            <p:cNvPr id="159" name="Google Shape;159;p18"/>
            <p:cNvGrpSpPr/>
            <p:nvPr/>
          </p:nvGrpSpPr>
          <p:grpSpPr>
            <a:xfrm>
              <a:off x="500771" y="6243626"/>
              <a:ext cx="11272829" cy="538500"/>
              <a:chOff x="500771" y="6350552"/>
              <a:chExt cx="11272829" cy="538500"/>
            </a:xfrm>
          </p:grpSpPr>
          <p:sp>
            <p:nvSpPr>
              <p:cNvPr id="160" name="Google Shape;160;p18"/>
              <p:cNvSpPr txBox="1"/>
              <p:nvPr/>
            </p:nvSpPr>
            <p:spPr>
              <a:xfrm>
                <a:off x="7986400" y="6350552"/>
                <a:ext cx="3787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875" lIns="121875" spcFirstLastPara="1" rIns="121875" wrap="square" tIns="121875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Language Comprehension | Sentences</a:t>
                </a:r>
                <a:br>
                  <a:rPr b="1" lang="en" sz="14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</a:br>
                <a:r>
                  <a:rPr lang="en" sz="1000">
                    <a:solidFill>
                      <a:srgbClr val="000000"/>
                    </a:solidFill>
                    <a:uFill>
                      <a:noFill/>
                    </a:uFill>
                    <a:latin typeface="Work Sans Medium"/>
                    <a:ea typeface="Work Sans Medium"/>
                    <a:cs typeface="Work Sans Medium"/>
                    <a:sym typeface="Work Sans Medium"/>
                    <a:hlinkClick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ReadingUniverse.org</a:t>
                </a:r>
                <a:r>
                  <a:rPr lang="en" sz="1000">
                    <a:solidFill>
                      <a:srgbClr val="000000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  |</a:t>
                </a:r>
                <a:r>
                  <a:rPr lang="en" sz="1000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 © </a:t>
                </a:r>
                <a:r>
                  <a:rPr b="1" lang="en" sz="1000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WETA</a:t>
                </a:r>
                <a:r>
                  <a:rPr lang="en" sz="1466">
                    <a:solidFill>
                      <a:srgbClr val="000000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</a:t>
                </a:r>
                <a:endParaRPr sz="1466">
                  <a:solidFill>
                    <a:srgbClr val="000000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pic>
            <p:nvPicPr>
              <p:cNvPr id="161" name="Google Shape;161;p18" title="SingleLineLogoAndAFT.png"/>
              <p:cNvPicPr preferRelativeResize="0"/>
              <p:nvPr/>
            </p:nvPicPr>
            <p:blipFill rotWithShape="1">
              <a:blip r:embed="rId5">
                <a:alphaModFix/>
              </a:blip>
              <a:srcRect b="38900" l="7506" r="29994" t="28094"/>
              <a:stretch/>
            </p:blipFill>
            <p:spPr>
              <a:xfrm>
                <a:off x="500771" y="6381288"/>
                <a:ext cx="2500403" cy="35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2" name="Google Shape;162;p18"/>
          <p:cNvSpPr/>
          <p:nvPr/>
        </p:nvSpPr>
        <p:spPr>
          <a:xfrm>
            <a:off x="591800" y="448875"/>
            <a:ext cx="11024700" cy="5471100"/>
          </a:xfrm>
          <a:prstGeom prst="roundRect">
            <a:avLst>
              <a:gd fmla="val 4869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45550" y="618153"/>
            <a:ext cx="10717200" cy="5132400"/>
          </a:xfrm>
          <a:prstGeom prst="roundRect">
            <a:avLst>
              <a:gd fmla="val 3652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t/>
            </a:r>
            <a:endParaRPr sz="22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0192650" y="80183"/>
            <a:ext cx="158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Teacher Strategy</a:t>
            </a:r>
            <a:endParaRPr b="1" sz="11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65" name="Google Shape;165;p18" title="DidWha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600" y="1598395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title="Ho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960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 title="HowMany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5550" y="434299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title="WhatKin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3650" y="434299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title="When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555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title="Wher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0150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title="WhichOne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09600" y="434299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title="WhoWhat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63650" y="1598395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title="Why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365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1383275" y="719549"/>
            <a:ext cx="94224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Copy and paste these cards into slides 3 and 5 </a:t>
            </a:r>
            <a:br>
              <a:rPr lang="en" sz="23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23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 match question to your sentences:</a:t>
            </a:r>
            <a:endParaRPr sz="23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